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356" y="-6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DEB73E8-D848-49AC-98D8-87B3434AAA1D}" type="datetimeFigureOut">
              <a:rPr lang="ar-IQ" smtClean="0"/>
              <a:t>18/09/1441</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876927F-C90B-44F8-92DE-6824DE49882D}" type="slidenum">
              <a:rPr lang="ar-IQ" smtClean="0"/>
              <a:t>‹#›</a:t>
            </a:fld>
            <a:endParaRPr lang="ar-IQ"/>
          </a:p>
        </p:txBody>
      </p:sp>
    </p:spTree>
    <p:extLst>
      <p:ext uri="{BB962C8B-B14F-4D97-AF65-F5344CB8AC3E}">
        <p14:creationId xmlns:p14="http://schemas.microsoft.com/office/powerpoint/2010/main" val="105485897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6876927F-C90B-44F8-92DE-6824DE49882D}" type="slidenum">
              <a:rPr lang="ar-IQ" smtClean="0"/>
              <a:t>1</a:t>
            </a:fld>
            <a:endParaRPr lang="ar-IQ"/>
          </a:p>
        </p:txBody>
      </p:sp>
    </p:spTree>
    <p:extLst>
      <p:ext uri="{BB962C8B-B14F-4D97-AF65-F5344CB8AC3E}">
        <p14:creationId xmlns:p14="http://schemas.microsoft.com/office/powerpoint/2010/main" val="4160847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6876927F-C90B-44F8-92DE-6824DE49882D}" type="slidenum">
              <a:rPr lang="ar-IQ" smtClean="0"/>
              <a:t>2</a:t>
            </a:fld>
            <a:endParaRPr lang="ar-IQ"/>
          </a:p>
        </p:txBody>
      </p:sp>
    </p:spTree>
    <p:extLst>
      <p:ext uri="{BB962C8B-B14F-4D97-AF65-F5344CB8AC3E}">
        <p14:creationId xmlns:p14="http://schemas.microsoft.com/office/powerpoint/2010/main" val="2478686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6876927F-C90B-44F8-92DE-6824DE49882D}" type="slidenum">
              <a:rPr lang="ar-IQ" smtClean="0"/>
              <a:t>4</a:t>
            </a:fld>
            <a:endParaRPr lang="ar-IQ"/>
          </a:p>
        </p:txBody>
      </p:sp>
    </p:spTree>
    <p:extLst>
      <p:ext uri="{BB962C8B-B14F-4D97-AF65-F5344CB8AC3E}">
        <p14:creationId xmlns:p14="http://schemas.microsoft.com/office/powerpoint/2010/main" val="1472521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6876927F-C90B-44F8-92DE-6824DE49882D}" type="slidenum">
              <a:rPr lang="ar-IQ" smtClean="0"/>
              <a:t>5</a:t>
            </a:fld>
            <a:endParaRPr lang="ar-IQ"/>
          </a:p>
        </p:txBody>
      </p:sp>
    </p:spTree>
    <p:extLst>
      <p:ext uri="{BB962C8B-B14F-4D97-AF65-F5344CB8AC3E}">
        <p14:creationId xmlns:p14="http://schemas.microsoft.com/office/powerpoint/2010/main" val="6403995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6876927F-C90B-44F8-92DE-6824DE49882D}" type="slidenum">
              <a:rPr lang="ar-IQ" smtClean="0"/>
              <a:t>7</a:t>
            </a:fld>
            <a:endParaRPr lang="ar-IQ"/>
          </a:p>
        </p:txBody>
      </p:sp>
    </p:spTree>
    <p:extLst>
      <p:ext uri="{BB962C8B-B14F-4D97-AF65-F5344CB8AC3E}">
        <p14:creationId xmlns:p14="http://schemas.microsoft.com/office/powerpoint/2010/main" val="3070958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6876927F-C90B-44F8-92DE-6824DE49882D}" type="slidenum">
              <a:rPr lang="ar-IQ" smtClean="0"/>
              <a:t>8</a:t>
            </a:fld>
            <a:endParaRPr lang="ar-IQ"/>
          </a:p>
        </p:txBody>
      </p:sp>
    </p:spTree>
    <p:extLst>
      <p:ext uri="{BB962C8B-B14F-4D97-AF65-F5344CB8AC3E}">
        <p14:creationId xmlns:p14="http://schemas.microsoft.com/office/powerpoint/2010/main" val="23424396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6876927F-C90B-44F8-92DE-6824DE49882D}" type="slidenum">
              <a:rPr lang="ar-IQ" smtClean="0"/>
              <a:t>10</a:t>
            </a:fld>
            <a:endParaRPr lang="ar-IQ"/>
          </a:p>
        </p:txBody>
      </p:sp>
    </p:spTree>
    <p:extLst>
      <p:ext uri="{BB962C8B-B14F-4D97-AF65-F5344CB8AC3E}">
        <p14:creationId xmlns:p14="http://schemas.microsoft.com/office/powerpoint/2010/main" val="1274379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6876927F-C90B-44F8-92DE-6824DE49882D}" type="slidenum">
              <a:rPr lang="ar-IQ" smtClean="0"/>
              <a:t>11</a:t>
            </a:fld>
            <a:endParaRPr lang="ar-IQ"/>
          </a:p>
        </p:txBody>
      </p:sp>
    </p:spTree>
    <p:extLst>
      <p:ext uri="{BB962C8B-B14F-4D97-AF65-F5344CB8AC3E}">
        <p14:creationId xmlns:p14="http://schemas.microsoft.com/office/powerpoint/2010/main" val="1237922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3EB542B7-C0B4-413D-89D9-2602722F4E27}" type="datetimeFigureOut">
              <a:rPr lang="ar-IQ" smtClean="0"/>
              <a:t>18/09/1441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F7C22F-F1D3-4E76-8301-241644A89CD7}" type="slidenum">
              <a:rPr lang="ar-IQ" smtClean="0"/>
              <a:t>‹#›</a:t>
            </a:fld>
            <a:endParaRPr lang="ar-IQ"/>
          </a:p>
        </p:txBody>
      </p:sp>
    </p:spTree>
    <p:extLst>
      <p:ext uri="{BB962C8B-B14F-4D97-AF65-F5344CB8AC3E}">
        <p14:creationId xmlns:p14="http://schemas.microsoft.com/office/powerpoint/2010/main" val="2637284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EB542B7-C0B4-413D-89D9-2602722F4E27}" type="datetimeFigureOut">
              <a:rPr lang="ar-IQ" smtClean="0"/>
              <a:t>18/09/1441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F7C22F-F1D3-4E76-8301-241644A89CD7}" type="slidenum">
              <a:rPr lang="ar-IQ" smtClean="0"/>
              <a:t>‹#›</a:t>
            </a:fld>
            <a:endParaRPr lang="ar-IQ"/>
          </a:p>
        </p:txBody>
      </p:sp>
    </p:spTree>
    <p:extLst>
      <p:ext uri="{BB962C8B-B14F-4D97-AF65-F5344CB8AC3E}">
        <p14:creationId xmlns:p14="http://schemas.microsoft.com/office/powerpoint/2010/main" val="2543121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EB542B7-C0B4-413D-89D9-2602722F4E27}" type="datetimeFigureOut">
              <a:rPr lang="ar-IQ" smtClean="0"/>
              <a:t>18/09/1441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F7C22F-F1D3-4E76-8301-241644A89CD7}" type="slidenum">
              <a:rPr lang="ar-IQ" smtClean="0"/>
              <a:t>‹#›</a:t>
            </a:fld>
            <a:endParaRPr lang="ar-IQ"/>
          </a:p>
        </p:txBody>
      </p:sp>
    </p:spTree>
    <p:extLst>
      <p:ext uri="{BB962C8B-B14F-4D97-AF65-F5344CB8AC3E}">
        <p14:creationId xmlns:p14="http://schemas.microsoft.com/office/powerpoint/2010/main" val="3454504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EB542B7-C0B4-413D-89D9-2602722F4E27}" type="datetimeFigureOut">
              <a:rPr lang="ar-IQ" smtClean="0"/>
              <a:t>18/09/1441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F7C22F-F1D3-4E76-8301-241644A89CD7}" type="slidenum">
              <a:rPr lang="ar-IQ" smtClean="0"/>
              <a:t>‹#›</a:t>
            </a:fld>
            <a:endParaRPr lang="ar-IQ"/>
          </a:p>
        </p:txBody>
      </p:sp>
    </p:spTree>
    <p:extLst>
      <p:ext uri="{BB962C8B-B14F-4D97-AF65-F5344CB8AC3E}">
        <p14:creationId xmlns:p14="http://schemas.microsoft.com/office/powerpoint/2010/main" val="1117809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B542B7-C0B4-413D-89D9-2602722F4E27}" type="datetimeFigureOut">
              <a:rPr lang="ar-IQ" smtClean="0"/>
              <a:t>18/09/1441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F7C22F-F1D3-4E76-8301-241644A89CD7}" type="slidenum">
              <a:rPr lang="ar-IQ" smtClean="0"/>
              <a:t>‹#›</a:t>
            </a:fld>
            <a:endParaRPr lang="ar-IQ"/>
          </a:p>
        </p:txBody>
      </p:sp>
    </p:spTree>
    <p:extLst>
      <p:ext uri="{BB962C8B-B14F-4D97-AF65-F5344CB8AC3E}">
        <p14:creationId xmlns:p14="http://schemas.microsoft.com/office/powerpoint/2010/main" val="1614749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3EB542B7-C0B4-413D-89D9-2602722F4E27}" type="datetimeFigureOut">
              <a:rPr lang="ar-IQ" smtClean="0"/>
              <a:t>18/09/1441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3F7C22F-F1D3-4E76-8301-241644A89CD7}" type="slidenum">
              <a:rPr lang="ar-IQ" smtClean="0"/>
              <a:t>‹#›</a:t>
            </a:fld>
            <a:endParaRPr lang="ar-IQ"/>
          </a:p>
        </p:txBody>
      </p:sp>
    </p:spTree>
    <p:extLst>
      <p:ext uri="{BB962C8B-B14F-4D97-AF65-F5344CB8AC3E}">
        <p14:creationId xmlns:p14="http://schemas.microsoft.com/office/powerpoint/2010/main" val="1583908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3EB542B7-C0B4-413D-89D9-2602722F4E27}" type="datetimeFigureOut">
              <a:rPr lang="ar-IQ" smtClean="0"/>
              <a:t>18/09/1441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3F7C22F-F1D3-4E76-8301-241644A89CD7}" type="slidenum">
              <a:rPr lang="ar-IQ" smtClean="0"/>
              <a:t>‹#›</a:t>
            </a:fld>
            <a:endParaRPr lang="ar-IQ"/>
          </a:p>
        </p:txBody>
      </p:sp>
    </p:spTree>
    <p:extLst>
      <p:ext uri="{BB962C8B-B14F-4D97-AF65-F5344CB8AC3E}">
        <p14:creationId xmlns:p14="http://schemas.microsoft.com/office/powerpoint/2010/main" val="2844828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3EB542B7-C0B4-413D-89D9-2602722F4E27}" type="datetimeFigureOut">
              <a:rPr lang="ar-IQ" smtClean="0"/>
              <a:t>18/09/1441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3F7C22F-F1D3-4E76-8301-241644A89CD7}" type="slidenum">
              <a:rPr lang="ar-IQ" smtClean="0"/>
              <a:t>‹#›</a:t>
            </a:fld>
            <a:endParaRPr lang="ar-IQ"/>
          </a:p>
        </p:txBody>
      </p:sp>
    </p:spTree>
    <p:extLst>
      <p:ext uri="{BB962C8B-B14F-4D97-AF65-F5344CB8AC3E}">
        <p14:creationId xmlns:p14="http://schemas.microsoft.com/office/powerpoint/2010/main" val="3163206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B542B7-C0B4-413D-89D9-2602722F4E27}" type="datetimeFigureOut">
              <a:rPr lang="ar-IQ" smtClean="0"/>
              <a:t>18/09/1441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3F7C22F-F1D3-4E76-8301-241644A89CD7}" type="slidenum">
              <a:rPr lang="ar-IQ" smtClean="0"/>
              <a:t>‹#›</a:t>
            </a:fld>
            <a:endParaRPr lang="ar-IQ"/>
          </a:p>
        </p:txBody>
      </p:sp>
    </p:spTree>
    <p:extLst>
      <p:ext uri="{BB962C8B-B14F-4D97-AF65-F5344CB8AC3E}">
        <p14:creationId xmlns:p14="http://schemas.microsoft.com/office/powerpoint/2010/main" val="1960278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B542B7-C0B4-413D-89D9-2602722F4E27}" type="datetimeFigureOut">
              <a:rPr lang="ar-IQ" smtClean="0"/>
              <a:t>18/09/1441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3F7C22F-F1D3-4E76-8301-241644A89CD7}" type="slidenum">
              <a:rPr lang="ar-IQ" smtClean="0"/>
              <a:t>‹#›</a:t>
            </a:fld>
            <a:endParaRPr lang="ar-IQ"/>
          </a:p>
        </p:txBody>
      </p:sp>
    </p:spTree>
    <p:extLst>
      <p:ext uri="{BB962C8B-B14F-4D97-AF65-F5344CB8AC3E}">
        <p14:creationId xmlns:p14="http://schemas.microsoft.com/office/powerpoint/2010/main" val="183441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B542B7-C0B4-413D-89D9-2602722F4E27}" type="datetimeFigureOut">
              <a:rPr lang="ar-IQ" smtClean="0"/>
              <a:t>18/09/1441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3F7C22F-F1D3-4E76-8301-241644A89CD7}" type="slidenum">
              <a:rPr lang="ar-IQ" smtClean="0"/>
              <a:t>‹#›</a:t>
            </a:fld>
            <a:endParaRPr lang="ar-IQ"/>
          </a:p>
        </p:txBody>
      </p:sp>
    </p:spTree>
    <p:extLst>
      <p:ext uri="{BB962C8B-B14F-4D97-AF65-F5344CB8AC3E}">
        <p14:creationId xmlns:p14="http://schemas.microsoft.com/office/powerpoint/2010/main" val="671680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EB542B7-C0B4-413D-89D9-2602722F4E27}" type="datetimeFigureOut">
              <a:rPr lang="ar-IQ" smtClean="0"/>
              <a:t>18/09/1441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3F7C22F-F1D3-4E76-8301-241644A89CD7}" type="slidenum">
              <a:rPr lang="ar-IQ" smtClean="0"/>
              <a:t>‹#›</a:t>
            </a:fld>
            <a:endParaRPr lang="ar-IQ"/>
          </a:p>
        </p:txBody>
      </p:sp>
    </p:spTree>
    <p:extLst>
      <p:ext uri="{BB962C8B-B14F-4D97-AF65-F5344CB8AC3E}">
        <p14:creationId xmlns:p14="http://schemas.microsoft.com/office/powerpoint/2010/main" val="139117279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5.jpg"/><Relationship Id="rId5" Type="http://schemas.openxmlformats.org/officeDocument/2006/relationships/image" Target="../media/image14.jpg"/><Relationship Id="rId4" Type="http://schemas.openxmlformats.org/officeDocument/2006/relationships/image" Target="../media/image13.jpg"/></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ar-IQ"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5635"/>
            <a:ext cx="9144000" cy="6941710"/>
          </a:xfrm>
          <a:prstGeom prst="rect">
            <a:avLst/>
          </a:prstGeom>
        </p:spPr>
      </p:pic>
      <p:sp>
        <p:nvSpPr>
          <p:cNvPr id="7" name="Rectangle 6"/>
          <p:cNvSpPr/>
          <p:nvPr/>
        </p:nvSpPr>
        <p:spPr>
          <a:xfrm>
            <a:off x="0" y="4293096"/>
            <a:ext cx="9144000" cy="21602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8000" b="1" dirty="0" smtClean="0">
                <a:solidFill>
                  <a:schemeClr val="tx1"/>
                </a:solidFill>
                <a:cs typeface="+mj-cs"/>
              </a:rPr>
              <a:t>تربية نحل العسل العملي</a:t>
            </a:r>
            <a:endParaRPr lang="ar-IQ" sz="8000" b="1" dirty="0">
              <a:solidFill>
                <a:schemeClr val="tx1"/>
              </a:solidFill>
              <a:cs typeface="+mj-cs"/>
            </a:endParaRPr>
          </a:p>
        </p:txBody>
      </p:sp>
    </p:spTree>
    <p:extLst>
      <p:ext uri="{BB962C8B-B14F-4D97-AF65-F5344CB8AC3E}">
        <p14:creationId xmlns:p14="http://schemas.microsoft.com/office/powerpoint/2010/main" val="3132183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80522"/>
          </a:xfrm>
        </p:spPr>
        <p:style>
          <a:lnRef idx="1">
            <a:schemeClr val="accent3"/>
          </a:lnRef>
          <a:fillRef idx="2">
            <a:schemeClr val="accent3"/>
          </a:fillRef>
          <a:effectRef idx="1">
            <a:schemeClr val="accent3"/>
          </a:effectRef>
          <a:fontRef idx="minor">
            <a:schemeClr val="dk1"/>
          </a:fontRef>
        </p:style>
        <p:txBody>
          <a:bodyPr>
            <a:noAutofit/>
          </a:bodyPr>
          <a:lstStyle/>
          <a:p>
            <a:r>
              <a:rPr lang="ar-IQ" sz="2800" b="1" dirty="0" smtClean="0"/>
              <a:t>قرب</a:t>
            </a:r>
            <a:r>
              <a:rPr lang="ar-IQ" sz="3200" b="1" dirty="0" smtClean="0"/>
              <a:t> حقول الدواجن وحظائر الحيوانات لان الروائح الناتجة منها تعمل على ازعاج النحل وبتالي هجرته لخلاياه</a:t>
            </a:r>
            <a:endParaRPr lang="ar-IQ" sz="3200" b="1"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0" y="1580522"/>
            <a:ext cx="4572000" cy="2352534"/>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0" y="3933055"/>
            <a:ext cx="4572000" cy="2924945"/>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580522"/>
            <a:ext cx="4572000" cy="2352534"/>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3933056"/>
            <a:ext cx="4572000" cy="2924944"/>
          </a:xfrm>
          <a:prstGeom prst="rect">
            <a:avLst/>
          </a:prstGeom>
        </p:spPr>
      </p:pic>
    </p:spTree>
    <p:extLst>
      <p:ext uri="{BB962C8B-B14F-4D97-AF65-F5344CB8AC3E}">
        <p14:creationId xmlns:p14="http://schemas.microsoft.com/office/powerpoint/2010/main" val="1615106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84784"/>
          </a:xfrm>
        </p:spPr>
        <p:style>
          <a:lnRef idx="1">
            <a:schemeClr val="accent3"/>
          </a:lnRef>
          <a:fillRef idx="2">
            <a:schemeClr val="accent3"/>
          </a:fillRef>
          <a:effectRef idx="1">
            <a:schemeClr val="accent3"/>
          </a:effectRef>
          <a:fontRef idx="minor">
            <a:schemeClr val="dk1"/>
          </a:fontRef>
        </p:style>
        <p:txBody>
          <a:bodyPr/>
          <a:lstStyle/>
          <a:p>
            <a:r>
              <a:rPr lang="ar-IQ" dirty="0" smtClean="0"/>
              <a:t>فوق اسطح المباني او في المناطق السكنية</a:t>
            </a:r>
            <a:endParaRPr lang="ar-IQ"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1484784"/>
            <a:ext cx="9143999" cy="5373216"/>
          </a:xfrm>
        </p:spPr>
      </p:pic>
    </p:spTree>
    <p:extLst>
      <p:ext uri="{BB962C8B-B14F-4D97-AF65-F5344CB8AC3E}">
        <p14:creationId xmlns:p14="http://schemas.microsoft.com/office/powerpoint/2010/main" val="1957850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40768"/>
          </a:xfrm>
        </p:spPr>
        <p:style>
          <a:lnRef idx="0">
            <a:schemeClr val="accent3"/>
          </a:lnRef>
          <a:fillRef idx="3">
            <a:schemeClr val="accent3"/>
          </a:fillRef>
          <a:effectRef idx="3">
            <a:schemeClr val="accent3"/>
          </a:effectRef>
          <a:fontRef idx="minor">
            <a:schemeClr val="lt1"/>
          </a:fontRef>
        </p:style>
        <p:txBody>
          <a:bodyPr>
            <a:noAutofit/>
          </a:bodyPr>
          <a:lstStyle/>
          <a:p>
            <a:r>
              <a:rPr lang="ar-IQ" b="1" dirty="0" smtClean="0"/>
              <a:t/>
            </a:r>
            <a:br>
              <a:rPr lang="ar-IQ" b="1" dirty="0" smtClean="0"/>
            </a:br>
            <a:r>
              <a:rPr lang="ar-IQ" b="1" dirty="0" smtClean="0"/>
              <a:t>طرق انشاء منحل وادارته</a:t>
            </a:r>
            <a:r>
              <a:rPr lang="ar-IQ" dirty="0" smtClean="0"/>
              <a:t/>
            </a:r>
            <a:br>
              <a:rPr lang="ar-IQ" dirty="0" smtClean="0"/>
            </a:br>
            <a:endParaRPr lang="ar-IQ" dirty="0"/>
          </a:p>
        </p:txBody>
      </p:sp>
      <p:sp>
        <p:nvSpPr>
          <p:cNvPr id="3" name="Content Placeholder 2"/>
          <p:cNvSpPr>
            <a:spLocks noGrp="1"/>
          </p:cNvSpPr>
          <p:nvPr>
            <p:ph idx="1"/>
          </p:nvPr>
        </p:nvSpPr>
        <p:spPr>
          <a:xfrm>
            <a:off x="0" y="1340768"/>
            <a:ext cx="9144000" cy="5517232"/>
          </a:xfrm>
        </p:spPr>
        <p:style>
          <a:lnRef idx="1">
            <a:schemeClr val="accent3"/>
          </a:lnRef>
          <a:fillRef idx="2">
            <a:schemeClr val="accent3"/>
          </a:fillRef>
          <a:effectRef idx="1">
            <a:schemeClr val="accent3"/>
          </a:effectRef>
          <a:fontRef idx="minor">
            <a:schemeClr val="dk1"/>
          </a:fontRef>
        </p:style>
        <p:txBody>
          <a:bodyPr/>
          <a:lstStyle/>
          <a:p>
            <a:pPr marL="0" indent="0" algn="just">
              <a:buNone/>
            </a:pPr>
            <a:r>
              <a:rPr lang="ar-IQ" dirty="0" smtClean="0"/>
              <a:t>اختيار موقع المنحل :- من اهم النقاط الواجب الانتباه اليها هو اختيار الموقع المناسب لانشاء المنحل كون اذ ان هناك مواصفات خاصة مهمة يجب مراعاتها قبل البدء بانشاء المنحل هذه النقاط هي التي تحدد مستقبل المنحل هل سيدوم وينجح المشروع ام شيفشل بسبب عدم الالتزام بشروط اخنيار الموقع وتخسر جهدك واموالك وحتى رغبتك في تربية النحل فيجب الالتزام بهذه الشروط حتى تنجح في تربية نحل العسل وتتمكن من ادارة المشروع ادارة جيدة ومن اهم شروط انشاء المنحل</a:t>
            </a:r>
          </a:p>
        </p:txBody>
      </p:sp>
    </p:spTree>
    <p:extLst>
      <p:ext uri="{BB962C8B-B14F-4D97-AF65-F5344CB8AC3E}">
        <p14:creationId xmlns:p14="http://schemas.microsoft.com/office/powerpoint/2010/main" val="36199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624"/>
            <a:ext cx="9144000" cy="1373014"/>
          </a:xfrm>
        </p:spPr>
        <p:style>
          <a:lnRef idx="1">
            <a:schemeClr val="accent3"/>
          </a:lnRef>
          <a:fillRef idx="2">
            <a:schemeClr val="accent3"/>
          </a:fillRef>
          <a:effectRef idx="1">
            <a:schemeClr val="accent3"/>
          </a:effectRef>
          <a:fontRef idx="minor">
            <a:schemeClr val="dk1"/>
          </a:fontRef>
        </p:style>
        <p:txBody>
          <a:bodyPr>
            <a:noAutofit/>
          </a:bodyPr>
          <a:lstStyle/>
          <a:p>
            <a:pPr marL="342900" lvl="0" indent="-342900">
              <a:spcBef>
                <a:spcPct val="20000"/>
              </a:spcBef>
            </a:pPr>
            <a:r>
              <a:rPr lang="ar-IQ" sz="3200" b="1" dirty="0" smtClean="0">
                <a:solidFill>
                  <a:prstClr val="black"/>
                </a:solidFill>
                <a:cs typeface="Arial"/>
              </a:rPr>
              <a:t/>
            </a:r>
            <a:br>
              <a:rPr lang="ar-IQ" sz="3200" b="1" dirty="0" smtClean="0">
                <a:solidFill>
                  <a:prstClr val="black"/>
                </a:solidFill>
                <a:cs typeface="Arial"/>
              </a:rPr>
            </a:br>
            <a:r>
              <a:rPr lang="ar-IQ" sz="3200" b="1" dirty="0" smtClean="0">
                <a:solidFill>
                  <a:prstClr val="black"/>
                </a:solidFill>
                <a:cs typeface="Arial"/>
              </a:rPr>
              <a:t>يجب </a:t>
            </a:r>
            <a:r>
              <a:rPr lang="ar-IQ" sz="3200" b="1" dirty="0">
                <a:solidFill>
                  <a:prstClr val="black"/>
                </a:solidFill>
                <a:cs typeface="Arial"/>
              </a:rPr>
              <a:t>ان </a:t>
            </a:r>
            <a:r>
              <a:rPr lang="ar-IQ" sz="3200" b="1" dirty="0" smtClean="0">
                <a:solidFill>
                  <a:prstClr val="black"/>
                </a:solidFill>
                <a:cs typeface="Arial"/>
              </a:rPr>
              <a:t>يكون المنحل </a:t>
            </a:r>
            <a:r>
              <a:rPr lang="ar-IQ" sz="3200" b="1" dirty="0">
                <a:solidFill>
                  <a:prstClr val="black"/>
                </a:solidFill>
                <a:cs typeface="Arial"/>
              </a:rPr>
              <a:t>في حقل غني بمصادر الرحيق وحبوب اللقاح </a:t>
            </a:r>
            <a:r>
              <a:rPr lang="ar-IQ" sz="3200" b="1" dirty="0" smtClean="0">
                <a:solidFill>
                  <a:prstClr val="black"/>
                </a:solidFill>
                <a:cs typeface="Arial"/>
              </a:rPr>
              <a:t>كونه </a:t>
            </a:r>
            <a:r>
              <a:rPr lang="ar-IQ" sz="3200" b="1" dirty="0">
                <a:solidFill>
                  <a:prstClr val="black"/>
                </a:solidFill>
                <a:cs typeface="Arial"/>
              </a:rPr>
              <a:t>الغذاء الرئيسي لنحل العسل</a:t>
            </a:r>
            <a:br>
              <a:rPr lang="ar-IQ" sz="3200" b="1" dirty="0">
                <a:solidFill>
                  <a:prstClr val="black"/>
                </a:solidFill>
                <a:cs typeface="Arial"/>
              </a:rPr>
            </a:br>
            <a:endParaRPr lang="ar-IQ"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16016" y="1484784"/>
            <a:ext cx="4349060" cy="5373216"/>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1484784"/>
            <a:ext cx="4464496" cy="5256584"/>
          </a:xfrm>
          <a:prstGeom prst="rect">
            <a:avLst/>
          </a:prstGeom>
        </p:spPr>
      </p:pic>
    </p:spTree>
    <p:extLst>
      <p:ext uri="{BB962C8B-B14F-4D97-AF65-F5344CB8AC3E}">
        <p14:creationId xmlns:p14="http://schemas.microsoft.com/office/powerpoint/2010/main" val="3762618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700808"/>
          </a:xfrm>
        </p:spPr>
        <p:style>
          <a:lnRef idx="1">
            <a:schemeClr val="accent3"/>
          </a:lnRef>
          <a:fillRef idx="2">
            <a:schemeClr val="accent3"/>
          </a:fillRef>
          <a:effectRef idx="1">
            <a:schemeClr val="accent3"/>
          </a:effectRef>
          <a:fontRef idx="minor">
            <a:schemeClr val="dk1"/>
          </a:fontRef>
        </p:style>
        <p:txBody>
          <a:bodyPr>
            <a:normAutofit/>
          </a:bodyPr>
          <a:lstStyle/>
          <a:p>
            <a:r>
              <a:rPr lang="ar-IQ" dirty="0" smtClean="0"/>
              <a:t>يجب ان يكون قرب مصدر للمياه العذبة مثل الانهار</a:t>
            </a:r>
            <a:endParaRPr lang="ar-IQ"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7504" y="1700808"/>
            <a:ext cx="3303488" cy="5163074"/>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19872" y="1700808"/>
            <a:ext cx="5658120" cy="5040560"/>
          </a:xfrm>
          <a:prstGeom prst="rect">
            <a:avLst/>
          </a:prstGeom>
        </p:spPr>
      </p:pic>
    </p:spTree>
    <p:extLst>
      <p:ext uri="{BB962C8B-B14F-4D97-AF65-F5344CB8AC3E}">
        <p14:creationId xmlns:p14="http://schemas.microsoft.com/office/powerpoint/2010/main" val="1087294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772816"/>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ar-IQ" b="1" dirty="0" smtClean="0"/>
              <a:t>يجب ان يكون سهل المواصلات وجود طريق فرعي يصل الى المنحل لادارته من نقل خلايا نقل صناديق العسل وغيرها من الامور</a:t>
            </a:r>
            <a:endParaRPr lang="ar-IQ" b="1"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 y="1916832"/>
            <a:ext cx="4716016" cy="4824536"/>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88024" y="1844824"/>
            <a:ext cx="4355976" cy="4896544"/>
          </a:xfrm>
          <a:prstGeom prst="rect">
            <a:avLst/>
          </a:prstGeom>
        </p:spPr>
      </p:pic>
    </p:spTree>
    <p:extLst>
      <p:ext uri="{BB962C8B-B14F-4D97-AF65-F5344CB8AC3E}">
        <p14:creationId xmlns:p14="http://schemas.microsoft.com/office/powerpoint/2010/main" val="2669551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1">
            <a:schemeClr val="accent3"/>
          </a:lnRef>
          <a:fillRef idx="2">
            <a:schemeClr val="accent3"/>
          </a:fillRef>
          <a:effectRef idx="1">
            <a:schemeClr val="accent3"/>
          </a:effectRef>
          <a:fontRef idx="minor">
            <a:schemeClr val="dk1"/>
          </a:fontRef>
        </p:style>
        <p:txBody>
          <a:bodyPr>
            <a:noAutofit/>
          </a:bodyPr>
          <a:lstStyle/>
          <a:p>
            <a:r>
              <a:rPr lang="ar-IQ" sz="3600" b="1" dirty="0" smtClean="0"/>
              <a:t>انشاء المنحل بعيدا عن مناحل اخرى للحد من التنافس بين النحل على المصادر الغذائية ولعدم حدوث السرقة</a:t>
            </a:r>
            <a:endParaRPr lang="ar-IQ" sz="3600"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436038"/>
            <a:ext cx="9144000" cy="5421962"/>
          </a:xfrm>
        </p:spPr>
      </p:pic>
    </p:spTree>
    <p:extLst>
      <p:ext uri="{BB962C8B-B14F-4D97-AF65-F5344CB8AC3E}">
        <p14:creationId xmlns:p14="http://schemas.microsoft.com/office/powerpoint/2010/main" val="1173874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0">
            <a:schemeClr val="accent3"/>
          </a:lnRef>
          <a:fillRef idx="3">
            <a:schemeClr val="accent3"/>
          </a:fillRef>
          <a:effectRef idx="3">
            <a:schemeClr val="accent3"/>
          </a:effectRef>
          <a:fontRef idx="minor">
            <a:schemeClr val="lt1"/>
          </a:fontRef>
        </p:style>
        <p:txBody>
          <a:bodyPr>
            <a:normAutofit/>
          </a:bodyPr>
          <a:lstStyle/>
          <a:p>
            <a:r>
              <a:rPr lang="ar-IQ" sz="5400" b="1" dirty="0" smtClean="0"/>
              <a:t>محاذير انشاء المناحل</a:t>
            </a:r>
            <a:endParaRPr lang="ar-IQ" sz="5400" b="1" dirty="0"/>
          </a:p>
        </p:txBody>
      </p:sp>
      <p:sp>
        <p:nvSpPr>
          <p:cNvPr id="3" name="Content Placeholder 2"/>
          <p:cNvSpPr>
            <a:spLocks noGrp="1"/>
          </p:cNvSpPr>
          <p:nvPr>
            <p:ph idx="1"/>
          </p:nvPr>
        </p:nvSpPr>
        <p:spPr>
          <a:xfrm>
            <a:off x="0" y="1484784"/>
            <a:ext cx="9144000" cy="5373216"/>
          </a:xfrm>
        </p:spPr>
        <p:style>
          <a:lnRef idx="1">
            <a:schemeClr val="accent3"/>
          </a:lnRef>
          <a:fillRef idx="2">
            <a:schemeClr val="accent3"/>
          </a:fillRef>
          <a:effectRef idx="1">
            <a:schemeClr val="accent3"/>
          </a:effectRef>
          <a:fontRef idx="minor">
            <a:schemeClr val="dk1"/>
          </a:fontRef>
        </p:style>
        <p:txBody>
          <a:bodyPr>
            <a:normAutofit/>
          </a:bodyPr>
          <a:lstStyle/>
          <a:p>
            <a:pPr algn="just"/>
            <a:r>
              <a:rPr lang="ar-IQ" sz="4400" dirty="0" smtClean="0"/>
              <a:t>بطبيعة النحل هادىء ولا يحب المزعجات التي تعكر مزاجه مما يضطره الى ترك خلاياه هروبا من تلك المزعجات ولكي تحافظ على منحلك وتنجح في تربية النحل يجب ان لاتقيم منحلك في هكذا اماكن</a:t>
            </a:r>
            <a:endParaRPr lang="ar-IQ" sz="4400" dirty="0"/>
          </a:p>
        </p:txBody>
      </p:sp>
    </p:spTree>
    <p:extLst>
      <p:ext uri="{BB962C8B-B14F-4D97-AF65-F5344CB8AC3E}">
        <p14:creationId xmlns:p14="http://schemas.microsoft.com/office/powerpoint/2010/main" val="888607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1">
            <a:schemeClr val="accent3"/>
          </a:lnRef>
          <a:fillRef idx="2">
            <a:schemeClr val="accent3"/>
          </a:fillRef>
          <a:effectRef idx="1">
            <a:schemeClr val="accent3"/>
          </a:effectRef>
          <a:fontRef idx="minor">
            <a:schemeClr val="dk1"/>
          </a:fontRef>
        </p:style>
        <p:txBody>
          <a:bodyPr/>
          <a:lstStyle/>
          <a:p>
            <a:r>
              <a:rPr lang="ar-IQ" dirty="0" smtClean="0"/>
              <a:t>قرب المطارات</a:t>
            </a:r>
            <a:endParaRPr lang="ar-IQ"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1268760"/>
            <a:ext cx="9144000" cy="5589240"/>
          </a:xfrm>
        </p:spPr>
      </p:pic>
    </p:spTree>
    <p:extLst>
      <p:ext uri="{BB962C8B-B14F-4D97-AF65-F5344CB8AC3E}">
        <p14:creationId xmlns:p14="http://schemas.microsoft.com/office/powerpoint/2010/main" val="4047654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84784"/>
          </a:xfrm>
        </p:spPr>
        <p:style>
          <a:lnRef idx="1">
            <a:schemeClr val="accent3"/>
          </a:lnRef>
          <a:fillRef idx="2">
            <a:schemeClr val="accent3"/>
          </a:fillRef>
          <a:effectRef idx="1">
            <a:schemeClr val="accent3"/>
          </a:effectRef>
          <a:fontRef idx="minor">
            <a:schemeClr val="dk1"/>
          </a:fontRef>
        </p:style>
        <p:txBody>
          <a:bodyPr/>
          <a:lstStyle/>
          <a:p>
            <a:r>
              <a:rPr lang="ar-IQ" dirty="0" smtClean="0"/>
              <a:t>قرب سكك الحديد</a:t>
            </a:r>
            <a:endParaRPr lang="ar-IQ"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55976" y="1484784"/>
            <a:ext cx="4788024" cy="5373216"/>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84784"/>
            <a:ext cx="4355976" cy="5373216"/>
          </a:xfrm>
          <a:prstGeom prst="rect">
            <a:avLst/>
          </a:prstGeom>
        </p:spPr>
      </p:pic>
    </p:spTree>
    <p:extLst>
      <p:ext uri="{BB962C8B-B14F-4D97-AF65-F5344CB8AC3E}">
        <p14:creationId xmlns:p14="http://schemas.microsoft.com/office/powerpoint/2010/main" val="22744882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TotalTime>
  <Words>200</Words>
  <Application>Microsoft Office PowerPoint</Application>
  <PresentationFormat>On-screen Show (4:3)</PresentationFormat>
  <Paragraphs>21</Paragraphs>
  <Slides>11</Slides>
  <Notes>8</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 طرق انشاء منحل وادارته </vt:lpstr>
      <vt:lpstr> يجب ان يكون المنحل في حقل غني بمصادر الرحيق وحبوب اللقاح كونه الغذاء الرئيسي لنحل العسل </vt:lpstr>
      <vt:lpstr>يجب ان يكون قرب مصدر للمياه العذبة مثل الانهار</vt:lpstr>
      <vt:lpstr>يجب ان يكون سهل المواصلات وجود طريق فرعي يصل الى المنحل لادارته من نقل خلايا نقل صناديق العسل وغيرها من الامور</vt:lpstr>
      <vt:lpstr>انشاء المنحل بعيدا عن مناحل اخرى للحد من التنافس بين النحل على المصادر الغذائية ولعدم حدوث السرقة</vt:lpstr>
      <vt:lpstr>محاذير انشاء المناحل</vt:lpstr>
      <vt:lpstr>قرب المطارات</vt:lpstr>
      <vt:lpstr>قرب سكك الحديد</vt:lpstr>
      <vt:lpstr>قرب حقول الدواجن وحظائر الحيوانات لان الروائح الناتجة منها تعمل على ازعاج النحل وبتالي هجرته لخلاياه</vt:lpstr>
      <vt:lpstr>فوق اسطح المباني او في المناطق السكنية</vt:lpstr>
    </vt:vector>
  </TitlesOfParts>
  <Company>Naim Al Hussaini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17</cp:revision>
  <dcterms:created xsi:type="dcterms:W3CDTF">2020-05-10T00:10:50Z</dcterms:created>
  <dcterms:modified xsi:type="dcterms:W3CDTF">2020-05-10T01:52:45Z</dcterms:modified>
</cp:coreProperties>
</file>